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9" r:id="rId3"/>
    <p:sldId id="260" r:id="rId4"/>
    <p:sldId id="262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C7E8"/>
    <a:srgbClr val="2E75B6"/>
    <a:srgbClr val="45ADC4"/>
    <a:srgbClr val="4472C4"/>
    <a:srgbClr val="FFFFFF"/>
    <a:srgbClr val="70AD47"/>
    <a:srgbClr val="71B400"/>
    <a:srgbClr val="293C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2"/>
    <p:restoredTop sz="80220"/>
  </p:normalViewPr>
  <p:slideViewPr>
    <p:cSldViewPr snapToGrid="0" snapToObjects="1">
      <p:cViewPr varScale="1">
        <p:scale>
          <a:sx n="85" d="100"/>
          <a:sy n="85" d="100"/>
        </p:scale>
        <p:origin x="2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2B5E6-1612-D04D-B960-DB77B276308C}" type="datetimeFigureOut">
              <a:rPr lang="en-US" smtClean="0"/>
              <a:t>7/4/19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3E9C2-0DA6-124B-AFF5-5C8313E35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3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were inspired by RBC to tackle the challenge of helping youth develop their skills and careers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3E9C2-0DA6-124B-AFF5-5C8313E35B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43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3E9C2-0DA6-124B-AFF5-5C8313E35B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90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3E9C2-0DA6-124B-AFF5-5C8313E35B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04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E0BDA-9D4F-F84B-9397-79BD93A3B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5DF8E-324E-4240-8359-B23C8E44B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CF290-B1D0-6E4F-A9C4-9942B1C55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BD4A4-838B-954E-862F-2C34AF4EC81E}" type="datetimeFigureOut">
              <a:rPr lang="en-US" smtClean="0"/>
              <a:t>7/4/19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6F911-01D2-9A43-839D-1D3C3607F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171DD-6A7D-724E-B1B5-6A8ABD09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52117-3764-5140-B2E1-98ECAF8F2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23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88C5-EBF6-364D-9505-E49F6C54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7F8769-9A94-2846-978E-FE3C4E746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98F6C-0B96-524B-A59B-F170DC5DC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BD4A4-838B-954E-862F-2C34AF4EC81E}" type="datetimeFigureOut">
              <a:rPr lang="en-US" smtClean="0"/>
              <a:t>7/4/19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51606-E76C-8F4C-BF9A-D39D72787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A331D-94BD-E241-A23E-19E667047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52117-3764-5140-B2E1-98ECAF8F2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91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509290-2D7F-1748-9B15-A96375BD2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496EA-1299-3B49-92D4-1FC4B6325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7847D-1381-364E-A244-C86408724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BD4A4-838B-954E-862F-2C34AF4EC81E}" type="datetimeFigureOut">
              <a:rPr lang="en-US" smtClean="0"/>
              <a:t>7/4/19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B9DC8-E8BA-9243-929E-20CE66B34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37C70-F667-A34B-8BF1-7B4AEE351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52117-3764-5140-B2E1-98ECAF8F2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39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314C2-CDD5-374A-BE21-5470D0652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C4C0-5C42-3E46-8F54-8B3351C39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9A3E0-01F9-1C43-9E67-1D691771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BD4A4-838B-954E-862F-2C34AF4EC81E}" type="datetimeFigureOut">
              <a:rPr lang="en-US" smtClean="0"/>
              <a:t>7/4/19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8C15B-70A4-E948-96EA-FD127E739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D5C1B-B1A5-3146-834D-A0947ADE1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52117-3764-5140-B2E1-98ECAF8F2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6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23C53-F035-C848-A519-1C877B5A2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11FEB-A93B-8F4D-B4F2-0322399E6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77FA6-8980-3247-A70B-C16618FD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BD4A4-838B-954E-862F-2C34AF4EC81E}" type="datetimeFigureOut">
              <a:rPr lang="en-US" smtClean="0"/>
              <a:t>7/4/19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A92CC-A866-4845-B4C6-590AAF717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5BD1C-1F64-9146-AA9A-DC3E848B9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52117-3764-5140-B2E1-98ECAF8F2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3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31A52-5CCE-9B4F-A7BA-058914152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6F38F-2485-5A4D-A25D-A1B03465A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94458-2F84-8D4A-BFE4-22A58F1D0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17D9C-82CB-D54B-83D0-5097892FB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BD4A4-838B-954E-862F-2C34AF4EC81E}" type="datetimeFigureOut">
              <a:rPr lang="en-US" smtClean="0"/>
              <a:t>7/4/19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46A91-935F-F14D-8D7C-572ABE1E3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3B09F-B1E5-0E41-A6F8-98B43512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52117-3764-5140-B2E1-98ECAF8F2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35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00A2-F530-BF4E-AC8E-B18903A5F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563E2-C23E-7F47-8097-2B1EBA894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DBD074-29B8-6042-8F1D-20FFC78F7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2268C-800F-2E4E-A60B-B3FA9E09B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1E60E0-040C-7A40-BF4D-C88DD2581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D909-DC64-214E-9F5C-7BD883ED3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BD4A4-838B-954E-862F-2C34AF4EC81E}" type="datetimeFigureOut">
              <a:rPr lang="en-US" smtClean="0"/>
              <a:t>7/4/19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A1356D-4FC6-0541-A1DE-5A375A1F8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7345E-B4FB-9D4C-B22F-9BC44500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52117-3764-5140-B2E1-98ECAF8F2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5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5B9F6-7391-1648-81CC-E65F754F0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12B644-094F-E649-9B82-172295CCA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BD4A4-838B-954E-862F-2C34AF4EC81E}" type="datetimeFigureOut">
              <a:rPr lang="en-US" smtClean="0"/>
              <a:t>7/4/19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91155-7020-4341-8F17-7465CB486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588CE-9245-B44C-B129-ADA44D86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52117-3764-5140-B2E1-98ECAF8F2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71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691C56-884F-574B-8A30-1201935A2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BD4A4-838B-954E-862F-2C34AF4EC81E}" type="datetimeFigureOut">
              <a:rPr lang="en-US" smtClean="0"/>
              <a:t>7/4/19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140C4D-8335-0841-BFD6-8DBCE7B5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AB1FF-4942-4B4E-8D97-86AEFC7DB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52117-3764-5140-B2E1-98ECAF8F2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72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E5F9C-9781-4941-A8D5-0C68FE1CC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566BF-B03B-2642-B49B-AAB05A83B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A1E6F-B56D-3F4A-BE01-B1B296D7B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D43CE-5A47-5F47-96D7-B679BABC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BD4A4-838B-954E-862F-2C34AF4EC81E}" type="datetimeFigureOut">
              <a:rPr lang="en-US" smtClean="0"/>
              <a:t>7/4/19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C32A-F977-EE45-B46F-781E6D54E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12289-03BC-AA40-A688-AF866EE63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52117-3764-5140-B2E1-98ECAF8F2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8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07F6-AE13-CF4B-AC75-71D8F4FF2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56D67-2916-C441-AFF2-C7F79A507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DB91B-6811-AF4D-AF44-9DDD642AFC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F9B0E-8B5B-BD41-8D83-42EAB2BC0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BD4A4-838B-954E-862F-2C34AF4EC81E}" type="datetimeFigureOut">
              <a:rPr lang="en-US" smtClean="0"/>
              <a:t>7/4/19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DAE8C-1743-A64B-B627-CCCB139A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1268C-DC76-5945-8656-10CD3A15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52117-3764-5140-B2E1-98ECAF8F2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1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214653-C25B-3248-A080-A460D637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B6142-2E82-B34B-AEA9-F3BE2FE14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04B75-35C5-534B-AFB7-E24B441DB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BD4A4-838B-954E-862F-2C34AF4EC81E}" type="datetimeFigureOut">
              <a:rPr lang="en-US" smtClean="0"/>
              <a:t>7/4/19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33FEC-F3D2-494B-A0E8-C236320E4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96E99-E3FA-FA49-A864-4324575C9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52117-3764-5140-B2E1-98ECAF8F2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07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6.tiff"/><Relationship Id="rId5" Type="http://schemas.openxmlformats.org/officeDocument/2006/relationships/image" Target="../media/image3.png"/><Relationship Id="rId10" Type="http://schemas.openxmlformats.org/officeDocument/2006/relationships/image" Target="../media/image5.tiff"/><Relationship Id="rId4" Type="http://schemas.openxmlformats.org/officeDocument/2006/relationships/image" Target="../media/image1.jpg"/><Relationship Id="rId9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tiff"/><Relationship Id="rId3" Type="http://schemas.openxmlformats.org/officeDocument/2006/relationships/image" Target="../media/image1.jpg"/><Relationship Id="rId7" Type="http://schemas.microsoft.com/office/2007/relationships/hdphoto" Target="../media/hdphoto4.wdp"/><Relationship Id="rId12" Type="http://schemas.openxmlformats.org/officeDocument/2006/relationships/image" Target="../media/image14.tiff"/><Relationship Id="rId17" Type="http://schemas.microsoft.com/office/2007/relationships/hdphoto" Target="../media/hdphoto7.wdp"/><Relationship Id="rId2" Type="http://schemas.openxmlformats.org/officeDocument/2006/relationships/image" Target="../media/image2.png"/><Relationship Id="rId16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microsoft.com/office/2007/relationships/hdphoto" Target="../media/hdphoto6.wdp"/><Relationship Id="rId5" Type="http://schemas.openxmlformats.org/officeDocument/2006/relationships/image" Target="../media/image7.tiff"/><Relationship Id="rId15" Type="http://schemas.openxmlformats.org/officeDocument/2006/relationships/image" Target="../media/image8.tiff"/><Relationship Id="rId10" Type="http://schemas.openxmlformats.org/officeDocument/2006/relationships/image" Target="../media/image13.png"/><Relationship Id="rId4" Type="http://schemas.openxmlformats.org/officeDocument/2006/relationships/image" Target="../media/image10.tiff"/><Relationship Id="rId9" Type="http://schemas.microsoft.com/office/2007/relationships/hdphoto" Target="../media/hdphoto5.wdp"/><Relationship Id="rId14" Type="http://schemas.openxmlformats.org/officeDocument/2006/relationships/image" Target="../media/image1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7.tiff"/><Relationship Id="rId5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AD63B1A-FCD5-DC43-BFE8-D42C3169C76B}"/>
              </a:ext>
            </a:extLst>
          </p:cNvPr>
          <p:cNvSpPr/>
          <p:nvPr/>
        </p:nvSpPr>
        <p:spPr>
          <a:xfrm>
            <a:off x="-1" y="-2"/>
            <a:ext cx="9648497" cy="6858002"/>
          </a:xfrm>
          <a:prstGeom prst="rect">
            <a:avLst/>
          </a:prstGeom>
          <a:solidFill>
            <a:srgbClr val="293C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7DD9A0-F17C-7844-85DD-EF8D08491B0B}"/>
              </a:ext>
            </a:extLst>
          </p:cNvPr>
          <p:cNvCxnSpPr/>
          <p:nvPr/>
        </p:nvCxnSpPr>
        <p:spPr>
          <a:xfrm>
            <a:off x="4582515" y="2774731"/>
            <a:ext cx="0" cy="2974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2A64E6D-80A1-E24C-9893-FF793029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725" y="0"/>
            <a:ext cx="914327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B32474-A9DD-484C-B8B7-F9B6B8BEA7D5}"/>
              </a:ext>
            </a:extLst>
          </p:cNvPr>
          <p:cNvSpPr/>
          <p:nvPr/>
        </p:nvSpPr>
        <p:spPr>
          <a:xfrm>
            <a:off x="2320105" y="-1"/>
            <a:ext cx="5651924" cy="6858001"/>
          </a:xfrm>
          <a:custGeom>
            <a:avLst/>
            <a:gdLst>
              <a:gd name="connsiteX0" fmla="*/ 0 w 9648497"/>
              <a:gd name="connsiteY0" fmla="*/ 0 h 6858000"/>
              <a:gd name="connsiteX1" fmla="*/ 9648497 w 9648497"/>
              <a:gd name="connsiteY1" fmla="*/ 0 h 6858000"/>
              <a:gd name="connsiteX2" fmla="*/ 9648497 w 9648497"/>
              <a:gd name="connsiteY2" fmla="*/ 6858000 h 6858000"/>
              <a:gd name="connsiteX3" fmla="*/ 0 w 9648497"/>
              <a:gd name="connsiteY3" fmla="*/ 6858000 h 6858000"/>
              <a:gd name="connsiteX4" fmla="*/ 0 w 9648497"/>
              <a:gd name="connsiteY4" fmla="*/ 0 h 6858000"/>
              <a:gd name="connsiteX0" fmla="*/ 0 w 9648497"/>
              <a:gd name="connsiteY0" fmla="*/ 0 h 6858000"/>
              <a:gd name="connsiteX1" fmla="*/ 4880554 w 9648497"/>
              <a:gd name="connsiteY1" fmla="*/ 0 h 6858000"/>
              <a:gd name="connsiteX2" fmla="*/ 9648497 w 9648497"/>
              <a:gd name="connsiteY2" fmla="*/ 6858000 h 6858000"/>
              <a:gd name="connsiteX3" fmla="*/ 0 w 9648497"/>
              <a:gd name="connsiteY3" fmla="*/ 6858000 h 6858000"/>
              <a:gd name="connsiteX4" fmla="*/ 0 w 9648497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48497" h="6858000">
                <a:moveTo>
                  <a:pt x="0" y="0"/>
                </a:moveTo>
                <a:lnTo>
                  <a:pt x="4880554" y="0"/>
                </a:lnTo>
                <a:lnTo>
                  <a:pt x="964849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293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EC80B-A6C5-244D-A84F-C1F112458F2E}"/>
              </a:ext>
            </a:extLst>
          </p:cNvPr>
          <p:cNvSpPr/>
          <p:nvPr/>
        </p:nvSpPr>
        <p:spPr>
          <a:xfrm>
            <a:off x="978558" y="4043305"/>
            <a:ext cx="4979410" cy="1232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6000" b="1" dirty="0">
                <a:solidFill>
                  <a:schemeClr val="bg1"/>
                </a:solidFill>
                <a:latin typeface="Helvetica Light" panose="020B0403020202020204" pitchFamily="34" charset="0"/>
                <a:cs typeface="Kohinoor Bangla" panose="02000000000000000000" pitchFamily="2" charset="77"/>
              </a:rPr>
              <a:t>SKILLIT    </a:t>
            </a:r>
          </a:p>
          <a:p>
            <a:pPr algn="r"/>
            <a:endParaRPr lang="en-US" sz="2000" dirty="0">
              <a:solidFill>
                <a:schemeClr val="bg1"/>
              </a:solidFill>
              <a:latin typeface="Helvetica Light" panose="020B0403020202020204" pitchFamily="34" charset="0"/>
              <a:cs typeface="Kohinoor Bangla" panose="02000000000000000000" pitchFamily="2" charset="77"/>
            </a:endParaRPr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8C289AE-C6A2-E74C-9450-CC627569DDC6}"/>
              </a:ext>
            </a:extLst>
          </p:cNvPr>
          <p:cNvSpPr/>
          <p:nvPr/>
        </p:nvSpPr>
        <p:spPr>
          <a:xfrm>
            <a:off x="-1540" y="3665949"/>
            <a:ext cx="1090400" cy="3192052"/>
          </a:xfrm>
          <a:prstGeom prst="rtTriangle">
            <a:avLst/>
          </a:prstGeom>
          <a:solidFill>
            <a:srgbClr val="71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F5D8FE-43D8-C04E-B034-C4FD95C9FD6A}"/>
              </a:ext>
            </a:extLst>
          </p:cNvPr>
          <p:cNvSpPr/>
          <p:nvPr/>
        </p:nvSpPr>
        <p:spPr>
          <a:xfrm>
            <a:off x="978558" y="4911599"/>
            <a:ext cx="5399490" cy="672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Helvetica Light" panose="020B0403020202020204" pitchFamily="34" charset="0"/>
                <a:cs typeface="Kohinoor Bangla" panose="02000000000000000000" pitchFamily="2" charset="77"/>
              </a:rPr>
              <a:t>Oh, The Places You’ll Go</a:t>
            </a:r>
            <a:endParaRPr lang="en-US" sz="1100" dirty="0">
              <a:solidFill>
                <a:schemeClr val="bg1"/>
              </a:solidFill>
              <a:latin typeface="Helvetica Light" panose="020B0403020202020204" pitchFamily="34" charset="0"/>
              <a:cs typeface="Kohinoor Bangla" panose="02000000000000000000" pitchFamily="2" charset="77"/>
            </a:endParaRPr>
          </a:p>
          <a:p>
            <a:pPr algn="r"/>
            <a:endParaRPr lang="en-US" sz="1100" dirty="0">
              <a:solidFill>
                <a:schemeClr val="bg1"/>
              </a:solidFill>
              <a:latin typeface="Helvetica Light" panose="020B0403020202020204" pitchFamily="34" charset="0"/>
              <a:cs typeface="Kohinoor Bangla" panose="02000000000000000000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28230D-86F6-E749-B949-E1289628BA47}"/>
              </a:ext>
            </a:extLst>
          </p:cNvPr>
          <p:cNvSpPr/>
          <p:nvPr/>
        </p:nvSpPr>
        <p:spPr>
          <a:xfrm rot="20089028">
            <a:off x="-941063" y="2318362"/>
            <a:ext cx="6522334" cy="1232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Helvetica Light" panose="020B0403020202020204" pitchFamily="34" charset="0"/>
                <a:cs typeface="Kohinoor Bangla" panose="02000000000000000000" pitchFamily="2" charset="77"/>
              </a:rPr>
              <a:t>DEMO VIDEO INCLUDED!</a:t>
            </a:r>
          </a:p>
          <a:p>
            <a:pPr algn="r"/>
            <a:endParaRPr lang="en-US" sz="2000" dirty="0">
              <a:solidFill>
                <a:schemeClr val="bg1"/>
              </a:solidFill>
              <a:latin typeface="Helvetica Light" panose="020B0403020202020204" pitchFamily="34" charset="0"/>
              <a:cs typeface="Kohinoor Bangla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93931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B3603B7-F4B0-F744-B67B-5100DEE265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99"/>
          <a:stretch/>
        </p:blipFill>
        <p:spPr>
          <a:xfrm>
            <a:off x="-15488" y="3203"/>
            <a:ext cx="12207488" cy="6875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A64E6D-80A1-E24C-9893-FF7930299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8052" y="0"/>
            <a:ext cx="1247896" cy="936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00A2EB-30D1-7A43-8EFE-724A5C7B1B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8784" r="61622">
                        <a14:foregroundMark x1="43919" y1="4706" x2="52838" y2="4706"/>
                        <a14:foregroundMark x1="46622" y1="9706" x2="54865" y2="7647"/>
                      </a14:backgroundRemoval>
                    </a14:imgEffect>
                  </a14:imgLayer>
                </a14:imgProps>
              </a:ext>
            </a:extLst>
          </a:blip>
          <a:srcRect l="39664" r="40826"/>
          <a:stretch/>
        </p:blipFill>
        <p:spPr>
          <a:xfrm>
            <a:off x="2091165" y="2195586"/>
            <a:ext cx="2048687" cy="4813006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8C289AE-C6A2-E74C-9450-CC627569DDC6}"/>
              </a:ext>
            </a:extLst>
          </p:cNvPr>
          <p:cNvSpPr/>
          <p:nvPr/>
        </p:nvSpPr>
        <p:spPr>
          <a:xfrm>
            <a:off x="-15488" y="3656116"/>
            <a:ext cx="1104348" cy="3219125"/>
          </a:xfrm>
          <a:prstGeom prst="rtTriangle">
            <a:avLst/>
          </a:prstGeom>
          <a:solidFill>
            <a:srgbClr val="71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2985C4-C2E8-0D40-9F2D-23182847B126}"/>
              </a:ext>
            </a:extLst>
          </p:cNvPr>
          <p:cNvCxnSpPr>
            <a:cxnSpLocks/>
          </p:cNvCxnSpPr>
          <p:nvPr/>
        </p:nvCxnSpPr>
        <p:spPr>
          <a:xfrm flipH="1">
            <a:off x="543660" y="934929"/>
            <a:ext cx="1166037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704E971-98FB-0B40-A9EC-6EDE6C32D121}"/>
              </a:ext>
            </a:extLst>
          </p:cNvPr>
          <p:cNvSpPr/>
          <p:nvPr/>
        </p:nvSpPr>
        <p:spPr>
          <a:xfrm>
            <a:off x="584257" y="133350"/>
            <a:ext cx="7043791" cy="801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BACKGROUND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Helvetica Light" panose="020B04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FC6935-72F1-C444-9EC4-CF32538ADB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89782" b="86343"/>
          <a:stretch/>
        </p:blipFill>
        <p:spPr>
          <a:xfrm>
            <a:off x="10946022" y="0"/>
            <a:ext cx="541128" cy="934929"/>
          </a:xfrm>
          <a:prstGeom prst="rtTriangle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1E77017-C39C-0D4C-AE9E-23725A3944F4}"/>
              </a:ext>
            </a:extLst>
          </p:cNvPr>
          <p:cNvSpPr/>
          <p:nvPr/>
        </p:nvSpPr>
        <p:spPr>
          <a:xfrm>
            <a:off x="1385877" y="1521551"/>
            <a:ext cx="2374490" cy="86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Problem Statement: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DF7E39-A5DC-474A-9A40-89212A607C27}"/>
              </a:ext>
            </a:extLst>
          </p:cNvPr>
          <p:cNvSpPr/>
          <p:nvPr/>
        </p:nvSpPr>
        <p:spPr>
          <a:xfrm>
            <a:off x="3760367" y="1521551"/>
            <a:ext cx="6297562" cy="86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RBC Future Launch recognizes that youth face challenges developing their careers within three key pillars: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270089-11CA-774D-AB5F-2FAAE851F29B}"/>
              </a:ext>
            </a:extLst>
          </p:cNvPr>
          <p:cNvSpPr/>
          <p:nvPr/>
        </p:nvSpPr>
        <p:spPr>
          <a:xfrm>
            <a:off x="2280905" y="3040860"/>
            <a:ext cx="1800000" cy="477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Finding work experience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lvetica Light" panose="020B0403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D3EA460-5A65-8C4A-B7CF-418768FCED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38784" r="61622">
                        <a14:foregroundMark x1="43919" y1="4706" x2="52838" y2="4706"/>
                        <a14:foregroundMark x1="46622" y1="9706" x2="54865" y2="7647"/>
                      </a14:backgroundRemoval>
                    </a14:imgEffect>
                  </a14:imgLayer>
                </a14:imgProps>
              </a:ext>
            </a:extLst>
          </a:blip>
          <a:srcRect l="39664" r="40826"/>
          <a:stretch/>
        </p:blipFill>
        <p:spPr>
          <a:xfrm>
            <a:off x="5043174" y="2195585"/>
            <a:ext cx="2048687" cy="48130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139FB59-88EF-5E4E-8F08-5B54C37AB543}"/>
              </a:ext>
            </a:extLst>
          </p:cNvPr>
          <p:cNvSpPr/>
          <p:nvPr/>
        </p:nvSpPr>
        <p:spPr>
          <a:xfrm>
            <a:off x="8180744" y="3031108"/>
            <a:ext cx="1800000" cy="477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Gaining new skills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9F112D-0B0F-4849-A388-CEF3774F009A}"/>
              </a:ext>
            </a:extLst>
          </p:cNvPr>
          <p:cNvSpPr/>
          <p:nvPr/>
        </p:nvSpPr>
        <p:spPr>
          <a:xfrm>
            <a:off x="5196000" y="3044810"/>
            <a:ext cx="1800000" cy="477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Growing their networks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lvetica Light" panose="020B0403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B75C169-6539-2147-A09C-EDF9F94C96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38784" r="61622">
                        <a14:foregroundMark x1="43919" y1="4706" x2="52838" y2="4706"/>
                        <a14:foregroundMark x1="46622" y1="9706" x2="54865" y2="7647"/>
                      </a14:backgroundRemoval>
                    </a14:imgEffect>
                  </a14:imgLayer>
                </a14:imgProps>
              </a:ext>
            </a:extLst>
          </a:blip>
          <a:srcRect l="39664" r="40826"/>
          <a:stretch/>
        </p:blipFill>
        <p:spPr>
          <a:xfrm>
            <a:off x="7995183" y="2180810"/>
            <a:ext cx="2048687" cy="481300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CA80481-1618-F944-9AF2-D2D5ADD0256F}"/>
              </a:ext>
            </a:extLst>
          </p:cNvPr>
          <p:cNvCxnSpPr>
            <a:cxnSpLocks/>
          </p:cNvCxnSpPr>
          <p:nvPr/>
        </p:nvCxnSpPr>
        <p:spPr>
          <a:xfrm>
            <a:off x="2128837" y="2303290"/>
            <a:ext cx="8101013" cy="0"/>
          </a:xfrm>
          <a:prstGeom prst="line">
            <a:avLst/>
          </a:prstGeom>
          <a:ln w="57150">
            <a:solidFill>
              <a:srgbClr val="70AD47">
                <a:alpha val="7294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AB8FA31-2681-CC45-B5D5-524C0E55477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917"/>
          <a:stretch/>
        </p:blipFill>
        <p:spPr>
          <a:xfrm>
            <a:off x="5196000" y="3899937"/>
            <a:ext cx="1800000" cy="1790100"/>
          </a:xfrm>
          <a:prstGeom prst="ellipse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2B0E5CBA-80C0-F141-952A-D9EB022F4E36}"/>
              </a:ext>
            </a:extLst>
          </p:cNvPr>
          <p:cNvSpPr/>
          <p:nvPr/>
        </p:nvSpPr>
        <p:spPr>
          <a:xfrm>
            <a:off x="8187580" y="3899937"/>
            <a:ext cx="1800000" cy="180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40C7E8">
                <a:alpha val="7294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EE35830-7FF5-B541-9C8D-7966B7B400F9}"/>
              </a:ext>
            </a:extLst>
          </p:cNvPr>
          <p:cNvSpPr/>
          <p:nvPr/>
        </p:nvSpPr>
        <p:spPr>
          <a:xfrm>
            <a:off x="5201067" y="3899937"/>
            <a:ext cx="1800000" cy="1800000"/>
          </a:xfrm>
          <a:prstGeom prst="ellipse">
            <a:avLst/>
          </a:prstGeom>
          <a:noFill/>
          <a:ln w="57150">
            <a:solidFill>
              <a:srgbClr val="40C7E8">
                <a:alpha val="7294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2065B32-65D7-1E40-99BE-2B3AF74F54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4554" y="3899937"/>
            <a:ext cx="1800000" cy="180000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ABF4827-BD17-7647-8DA3-8F6AB8D4D449}"/>
              </a:ext>
            </a:extLst>
          </p:cNvPr>
          <p:cNvSpPr/>
          <p:nvPr/>
        </p:nvSpPr>
        <p:spPr>
          <a:xfrm>
            <a:off x="2235973" y="3899937"/>
            <a:ext cx="1800000" cy="180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40C7E8">
                <a:alpha val="7294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AC0CFEA-BBD0-FF47-AD39-C2BCD2E281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5973" y="4074987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87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B3603B7-F4B0-F744-B67B-5100DEE265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99"/>
          <a:stretch/>
        </p:blipFill>
        <p:spPr>
          <a:xfrm>
            <a:off x="-15488" y="3203"/>
            <a:ext cx="12207488" cy="6875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A64E6D-80A1-E24C-9893-FF7930299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8052" y="0"/>
            <a:ext cx="1247896" cy="936000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8C289AE-C6A2-E74C-9450-CC627569DDC6}"/>
              </a:ext>
            </a:extLst>
          </p:cNvPr>
          <p:cNvSpPr/>
          <p:nvPr/>
        </p:nvSpPr>
        <p:spPr>
          <a:xfrm>
            <a:off x="-15488" y="3656116"/>
            <a:ext cx="1104348" cy="3219125"/>
          </a:xfrm>
          <a:prstGeom prst="rtTriangle">
            <a:avLst/>
          </a:prstGeom>
          <a:solidFill>
            <a:srgbClr val="71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2985C4-C2E8-0D40-9F2D-23182847B126}"/>
              </a:ext>
            </a:extLst>
          </p:cNvPr>
          <p:cNvCxnSpPr>
            <a:cxnSpLocks/>
          </p:cNvCxnSpPr>
          <p:nvPr/>
        </p:nvCxnSpPr>
        <p:spPr>
          <a:xfrm flipH="1">
            <a:off x="543660" y="934929"/>
            <a:ext cx="1166037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704E971-98FB-0B40-A9EC-6EDE6C32D121}"/>
              </a:ext>
            </a:extLst>
          </p:cNvPr>
          <p:cNvSpPr/>
          <p:nvPr/>
        </p:nvSpPr>
        <p:spPr>
          <a:xfrm>
            <a:off x="584257" y="133350"/>
            <a:ext cx="7043791" cy="801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OUR SOLUTION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Helvetica Light" panose="020B04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FC6935-72F1-C444-9EC4-CF32538ADB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89782" b="86343"/>
          <a:stretch/>
        </p:blipFill>
        <p:spPr>
          <a:xfrm>
            <a:off x="10946022" y="0"/>
            <a:ext cx="541128" cy="934929"/>
          </a:xfrm>
          <a:prstGeom prst="rtTriangle">
            <a:avLst/>
          </a:prstGeom>
        </p:spPr>
      </p:pic>
      <p:sp>
        <p:nvSpPr>
          <p:cNvPr id="47" name="Chevron 46">
            <a:extLst>
              <a:ext uri="{FF2B5EF4-FFF2-40B4-BE49-F238E27FC236}">
                <a16:creationId xmlns:a16="http://schemas.microsoft.com/office/drawing/2014/main" id="{B73510E9-7C00-104F-977B-E44245684C73}"/>
              </a:ext>
            </a:extLst>
          </p:cNvPr>
          <p:cNvSpPr/>
          <p:nvPr/>
        </p:nvSpPr>
        <p:spPr>
          <a:xfrm>
            <a:off x="781194" y="3210891"/>
            <a:ext cx="3600000" cy="594428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EB7D47-709E-BA46-A586-098D564F0F55}"/>
              </a:ext>
            </a:extLst>
          </p:cNvPr>
          <p:cNvSpPr/>
          <p:nvPr/>
        </p:nvSpPr>
        <p:spPr>
          <a:xfrm>
            <a:off x="1409488" y="3298041"/>
            <a:ext cx="2160000" cy="477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EXPLORE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813801EC-3993-1448-AD87-586C61E51A66}"/>
              </a:ext>
            </a:extLst>
          </p:cNvPr>
          <p:cNvSpPr/>
          <p:nvPr/>
        </p:nvSpPr>
        <p:spPr>
          <a:xfrm>
            <a:off x="8265343" y="3210891"/>
            <a:ext cx="3600000" cy="594428"/>
          </a:xfrm>
          <a:prstGeom prst="chevron">
            <a:avLst/>
          </a:prstGeom>
          <a:solidFill>
            <a:srgbClr val="40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Chevron 45">
            <a:extLst>
              <a:ext uri="{FF2B5EF4-FFF2-40B4-BE49-F238E27FC236}">
                <a16:creationId xmlns:a16="http://schemas.microsoft.com/office/drawing/2014/main" id="{F6A409DB-CA39-A146-A707-FB55D8A57F06}"/>
              </a:ext>
            </a:extLst>
          </p:cNvPr>
          <p:cNvSpPr/>
          <p:nvPr/>
        </p:nvSpPr>
        <p:spPr>
          <a:xfrm>
            <a:off x="4523268" y="3210891"/>
            <a:ext cx="3600000" cy="594428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EA1F7D-BB2E-334D-BF75-C1CECEFB7830}"/>
              </a:ext>
            </a:extLst>
          </p:cNvPr>
          <p:cNvSpPr/>
          <p:nvPr/>
        </p:nvSpPr>
        <p:spPr>
          <a:xfrm>
            <a:off x="8915153" y="3288289"/>
            <a:ext cx="2160000" cy="477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EXPERIENCE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F94772-6512-A34B-ABCE-A94210A41298}"/>
              </a:ext>
            </a:extLst>
          </p:cNvPr>
          <p:cNvSpPr/>
          <p:nvPr/>
        </p:nvSpPr>
        <p:spPr>
          <a:xfrm>
            <a:off x="5105169" y="3301991"/>
            <a:ext cx="2160000" cy="477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BUILD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55C0E6-5FBC-6842-B8AF-D023A17F64B8}"/>
              </a:ext>
            </a:extLst>
          </p:cNvPr>
          <p:cNvSpPr/>
          <p:nvPr/>
        </p:nvSpPr>
        <p:spPr>
          <a:xfrm>
            <a:off x="894713" y="1085744"/>
            <a:ext cx="10958266" cy="86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Our goal for youth in high school who are starting to develop their careers takes a three-keys approach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ACF61C8-3997-954A-A6F4-AE0B27859053}"/>
              </a:ext>
            </a:extLst>
          </p:cNvPr>
          <p:cNvSpPr/>
          <p:nvPr/>
        </p:nvSpPr>
        <p:spPr>
          <a:xfrm>
            <a:off x="704451" y="4121732"/>
            <a:ext cx="3600000" cy="86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SKILLIT Skills Browser</a:t>
            </a:r>
          </a:p>
          <a:p>
            <a:pPr algn="ctr"/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Youth can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test-drive different skills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that could spark unique interests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46A977A-1647-6F4C-AAAD-AEAC18D124EE}"/>
              </a:ext>
            </a:extLst>
          </p:cNvPr>
          <p:cNvSpPr/>
          <p:nvPr/>
        </p:nvSpPr>
        <p:spPr>
          <a:xfrm>
            <a:off x="4414420" y="4121732"/>
            <a:ext cx="3600000" cy="86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SKILLIT Event Browser </a:t>
            </a:r>
          </a:p>
          <a:p>
            <a:pPr algn="ctr"/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Youth can find and attend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valuable workshops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and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build their network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6BC723D-C8EA-9E41-A5FD-8C2471C91B45}"/>
              </a:ext>
            </a:extLst>
          </p:cNvPr>
          <p:cNvSpPr/>
          <p:nvPr/>
        </p:nvSpPr>
        <p:spPr>
          <a:xfrm>
            <a:off x="8123268" y="3964564"/>
            <a:ext cx="3686848" cy="1207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SKILLIT Career Browser</a:t>
            </a:r>
          </a:p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 </a:t>
            </a:r>
          </a:p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Youth can find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internship opportunities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to build valuable experience.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Helvetica Light" panose="020B04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076FCE-529D-6745-A1A9-2F0BFA79F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451" y="231885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2FB4CA-F41A-4949-8A60-26C81661A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5843" y="2267591"/>
            <a:ext cx="829997" cy="829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CEF2A0-7DD8-7B44-A405-A0835561A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0116" y="2082499"/>
            <a:ext cx="1080000" cy="1080000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5D8C77F-C58B-D340-A615-8BA3EA80C1F4}"/>
              </a:ext>
            </a:extLst>
          </p:cNvPr>
          <p:cNvCxnSpPr>
            <a:cxnSpLocks/>
          </p:cNvCxnSpPr>
          <p:nvPr/>
        </p:nvCxnSpPr>
        <p:spPr>
          <a:xfrm>
            <a:off x="4986337" y="4346405"/>
            <a:ext cx="2394431" cy="0"/>
          </a:xfrm>
          <a:prstGeom prst="line">
            <a:avLst/>
          </a:prstGeom>
          <a:ln w="57150">
            <a:solidFill>
              <a:srgbClr val="70AD47">
                <a:alpha val="7294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5A36BFF-D8EA-7B4C-9B3E-BA6CEB409243}"/>
              </a:ext>
            </a:extLst>
          </p:cNvPr>
          <p:cNvCxnSpPr>
            <a:cxnSpLocks/>
          </p:cNvCxnSpPr>
          <p:nvPr/>
        </p:nvCxnSpPr>
        <p:spPr>
          <a:xfrm>
            <a:off x="8845140" y="4346405"/>
            <a:ext cx="2394431" cy="0"/>
          </a:xfrm>
          <a:prstGeom prst="line">
            <a:avLst/>
          </a:prstGeom>
          <a:ln w="57150">
            <a:solidFill>
              <a:srgbClr val="40C7E8">
                <a:alpha val="63137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4CED56-2E8E-5742-AB43-E5B1833D81B3}"/>
              </a:ext>
            </a:extLst>
          </p:cNvPr>
          <p:cNvCxnSpPr>
            <a:cxnSpLocks/>
          </p:cNvCxnSpPr>
          <p:nvPr/>
        </p:nvCxnSpPr>
        <p:spPr>
          <a:xfrm>
            <a:off x="1269328" y="4346405"/>
            <a:ext cx="2394431" cy="0"/>
          </a:xfrm>
          <a:prstGeom prst="line">
            <a:avLst/>
          </a:prstGeom>
          <a:ln w="57150">
            <a:solidFill>
              <a:srgbClr val="2E75B6">
                <a:alpha val="4705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851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B3603B7-F4B0-F744-B67B-5100DEE265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99"/>
          <a:stretch/>
        </p:blipFill>
        <p:spPr>
          <a:xfrm>
            <a:off x="-15488" y="3203"/>
            <a:ext cx="12207488" cy="6875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A64E6D-80A1-E24C-9893-FF793029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8052" y="0"/>
            <a:ext cx="1247896" cy="936000"/>
          </a:xfrm>
          <a:prstGeom prst="rect">
            <a:avLst/>
          </a:prstGeom>
        </p:spPr>
      </p:pic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8C289AE-C6A2-E74C-9450-CC627569DDC6}"/>
              </a:ext>
            </a:extLst>
          </p:cNvPr>
          <p:cNvSpPr/>
          <p:nvPr/>
        </p:nvSpPr>
        <p:spPr>
          <a:xfrm>
            <a:off x="-15488" y="3656116"/>
            <a:ext cx="1104348" cy="3219125"/>
          </a:xfrm>
          <a:prstGeom prst="rtTriangle">
            <a:avLst/>
          </a:prstGeom>
          <a:solidFill>
            <a:srgbClr val="71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2985C4-C2E8-0D40-9F2D-23182847B126}"/>
              </a:ext>
            </a:extLst>
          </p:cNvPr>
          <p:cNvCxnSpPr>
            <a:cxnSpLocks/>
          </p:cNvCxnSpPr>
          <p:nvPr/>
        </p:nvCxnSpPr>
        <p:spPr>
          <a:xfrm flipH="1">
            <a:off x="543660" y="934929"/>
            <a:ext cx="1166037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704E971-98FB-0B40-A9EC-6EDE6C32D121}"/>
              </a:ext>
            </a:extLst>
          </p:cNvPr>
          <p:cNvSpPr/>
          <p:nvPr/>
        </p:nvSpPr>
        <p:spPr>
          <a:xfrm>
            <a:off x="584257" y="133350"/>
            <a:ext cx="7043791" cy="801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THE USER JOURNEY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Helvetica Light" panose="020B04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FC6935-72F1-C444-9EC4-CF32538AD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89782" b="86343"/>
          <a:stretch/>
        </p:blipFill>
        <p:spPr>
          <a:xfrm>
            <a:off x="10946022" y="0"/>
            <a:ext cx="541128" cy="934929"/>
          </a:xfrm>
          <a:prstGeom prst="rtTriangle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10141E4-5714-CD48-96FB-0FA90D09FC62}"/>
              </a:ext>
            </a:extLst>
          </p:cNvPr>
          <p:cNvSpPr/>
          <p:nvPr/>
        </p:nvSpPr>
        <p:spPr>
          <a:xfrm>
            <a:off x="465959" y="1334936"/>
            <a:ext cx="11260081" cy="5143500"/>
          </a:xfrm>
          <a:prstGeom prst="roundRect">
            <a:avLst>
              <a:gd name="adj" fmla="val 4723"/>
            </a:avLst>
          </a:prstGeom>
          <a:solidFill>
            <a:srgbClr val="FFFFFF">
              <a:alpha val="63922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26C482-6378-5449-9597-56A5B742B70B}"/>
              </a:ext>
            </a:extLst>
          </p:cNvPr>
          <p:cNvSpPr/>
          <p:nvPr/>
        </p:nvSpPr>
        <p:spPr>
          <a:xfrm>
            <a:off x="1789783" y="1997601"/>
            <a:ext cx="2189948" cy="989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Sarah is in grade 11 and really doesn’t know what industry or careers she may be interested in.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72DF63-418A-B84F-97EB-0FD42158F833}"/>
              </a:ext>
            </a:extLst>
          </p:cNvPr>
          <p:cNvSpPr/>
          <p:nvPr/>
        </p:nvSpPr>
        <p:spPr>
          <a:xfrm>
            <a:off x="988676" y="3292025"/>
            <a:ext cx="2574126" cy="494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How can she explore new skills?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616E4A-BF5C-EC4A-9C50-B44A8649F86F}"/>
              </a:ext>
            </a:extLst>
          </p:cNvPr>
          <p:cNvSpPr/>
          <p:nvPr/>
        </p:nvSpPr>
        <p:spPr>
          <a:xfrm>
            <a:off x="774356" y="4055010"/>
            <a:ext cx="1885386" cy="989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Her guidance counsellor recommends trying SKILLET to explore new skills.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A8BAD6-1EDB-2443-B2B2-5F8640EBF4AA}"/>
              </a:ext>
            </a:extLst>
          </p:cNvPr>
          <p:cNvSpPr/>
          <p:nvPr/>
        </p:nvSpPr>
        <p:spPr>
          <a:xfrm>
            <a:off x="2220838" y="5265678"/>
            <a:ext cx="1758893" cy="989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She signs out a </a:t>
            </a:r>
            <a:r>
              <a:rPr 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LEAPmotion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/VR to test drive some virtual experiences on SKILLIT Skills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12753D-90C0-9843-8019-8418A872CB04}"/>
              </a:ext>
            </a:extLst>
          </p:cNvPr>
          <p:cNvSpPr/>
          <p:nvPr/>
        </p:nvSpPr>
        <p:spPr>
          <a:xfrm>
            <a:off x="4377927" y="5258495"/>
            <a:ext cx="1758893" cy="989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She tries simulated welding, carpentry, programming, and realizes carpentry seems of interest.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A5A24C-CE53-D24B-A762-195B68B51994}"/>
              </a:ext>
            </a:extLst>
          </p:cNvPr>
          <p:cNvSpPr/>
          <p:nvPr/>
        </p:nvSpPr>
        <p:spPr>
          <a:xfrm>
            <a:off x="4377927" y="4103903"/>
            <a:ext cx="3279623" cy="755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How can she build a network of people who may share similar interests?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9636A1-4A29-834A-9965-4F54F9AAB53C}"/>
              </a:ext>
            </a:extLst>
          </p:cNvPr>
          <p:cNvSpPr/>
          <p:nvPr/>
        </p:nvSpPr>
        <p:spPr>
          <a:xfrm>
            <a:off x="4440663" y="2738511"/>
            <a:ext cx="1786337" cy="1236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She browses through events and workshops in her area through SKILLIT Events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70F2DE-7A5A-EB4C-834E-D5FB2E888849}"/>
              </a:ext>
            </a:extLst>
          </p:cNvPr>
          <p:cNvSpPr/>
          <p:nvPr/>
        </p:nvSpPr>
        <p:spPr>
          <a:xfrm>
            <a:off x="6312838" y="2270706"/>
            <a:ext cx="1328003" cy="913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By attending a workshop, she was able to meet mentors in the industry, and build a new skill.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AE22A1-0260-F145-BA91-982CB28C8522}"/>
              </a:ext>
            </a:extLst>
          </p:cNvPr>
          <p:cNvSpPr/>
          <p:nvPr/>
        </p:nvSpPr>
        <p:spPr>
          <a:xfrm>
            <a:off x="8123211" y="2155102"/>
            <a:ext cx="2586002" cy="106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Sarah takes up a construction technology course at her high school, and attends a woodworking competition in her region.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97E58B-83A4-0243-A134-6F4CCACC109F}"/>
              </a:ext>
            </a:extLst>
          </p:cNvPr>
          <p:cNvSpPr/>
          <p:nvPr/>
        </p:nvSpPr>
        <p:spPr>
          <a:xfrm>
            <a:off x="8225573" y="5061329"/>
            <a:ext cx="2132865" cy="913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Sarah browses on SKILLIT Career, applies for a co-op position, and gets an offer!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694CA5-2376-9645-917A-C6CDC63C32E0}"/>
              </a:ext>
            </a:extLst>
          </p:cNvPr>
          <p:cNvSpPr/>
          <p:nvPr/>
        </p:nvSpPr>
        <p:spPr>
          <a:xfrm>
            <a:off x="9102069" y="3687487"/>
            <a:ext cx="2317926" cy="755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How might this lead to finding relevant work experience?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38AC1C-23F0-D241-BB48-76415717F504}"/>
              </a:ext>
            </a:extLst>
          </p:cNvPr>
          <p:cNvSpPr/>
          <p:nvPr/>
        </p:nvSpPr>
        <p:spPr>
          <a:xfrm>
            <a:off x="1552032" y="1424869"/>
            <a:ext cx="1800000" cy="477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EXPLORE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06DF24-D8E4-7C43-A29E-9CC7D4F1D4FE}"/>
              </a:ext>
            </a:extLst>
          </p:cNvPr>
          <p:cNvSpPr/>
          <p:nvPr/>
        </p:nvSpPr>
        <p:spPr>
          <a:xfrm>
            <a:off x="8909213" y="1415117"/>
            <a:ext cx="1800000" cy="477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EXPERIENCE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4B79E2-A56F-374B-AC17-5AC1153329D8}"/>
              </a:ext>
            </a:extLst>
          </p:cNvPr>
          <p:cNvSpPr/>
          <p:nvPr/>
        </p:nvSpPr>
        <p:spPr>
          <a:xfrm>
            <a:off x="5124357" y="1428819"/>
            <a:ext cx="1800000" cy="477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BUILD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Helvetica Light" panose="020B0403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003EC6-C5AE-2B43-B100-26AA5821FCF7}"/>
              </a:ext>
            </a:extLst>
          </p:cNvPr>
          <p:cNvCxnSpPr/>
          <p:nvPr/>
        </p:nvCxnSpPr>
        <p:spPr>
          <a:xfrm>
            <a:off x="4220455" y="1530965"/>
            <a:ext cx="0" cy="4800601"/>
          </a:xfrm>
          <a:prstGeom prst="line">
            <a:avLst/>
          </a:prstGeom>
          <a:ln>
            <a:solidFill>
              <a:srgbClr val="4472C4">
                <a:alpha val="2196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0A6C077-8FDD-EF45-9083-5CAE0369A285}"/>
              </a:ext>
            </a:extLst>
          </p:cNvPr>
          <p:cNvCxnSpPr/>
          <p:nvPr/>
        </p:nvCxnSpPr>
        <p:spPr>
          <a:xfrm>
            <a:off x="7944728" y="1530965"/>
            <a:ext cx="0" cy="4800601"/>
          </a:xfrm>
          <a:prstGeom prst="line">
            <a:avLst/>
          </a:prstGeom>
          <a:ln>
            <a:solidFill>
              <a:srgbClr val="4472C4">
                <a:alpha val="21961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5ED1468C-9B08-C745-9E0A-2758E6811DD6}"/>
              </a:ext>
            </a:extLst>
          </p:cNvPr>
          <p:cNvCxnSpPr>
            <a:cxnSpLocks/>
          </p:cNvCxnSpPr>
          <p:nvPr/>
        </p:nvCxnSpPr>
        <p:spPr>
          <a:xfrm rot="5400000">
            <a:off x="1318686" y="2840003"/>
            <a:ext cx="1346200" cy="1335922"/>
          </a:xfrm>
          <a:prstGeom prst="curvedConnector3">
            <a:avLst/>
          </a:prstGeom>
          <a:ln w="38100">
            <a:solidFill>
              <a:srgbClr val="45ADC4">
                <a:alpha val="23137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301EB99-16F1-3144-8F95-111E9E3E896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224886" y="4280003"/>
            <a:ext cx="1748184" cy="1550308"/>
          </a:xfrm>
          <a:prstGeom prst="curvedConnector3">
            <a:avLst/>
          </a:prstGeom>
          <a:ln w="38100">
            <a:solidFill>
              <a:srgbClr val="45ADC4">
                <a:alpha val="23137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5CEBD255-279D-B040-AE85-E6D1C5294201}"/>
              </a:ext>
            </a:extLst>
          </p:cNvPr>
          <p:cNvCxnSpPr>
            <a:cxnSpLocks/>
          </p:cNvCxnSpPr>
          <p:nvPr/>
        </p:nvCxnSpPr>
        <p:spPr>
          <a:xfrm flipV="1">
            <a:off x="2852853" y="5753218"/>
            <a:ext cx="2271504" cy="125720"/>
          </a:xfrm>
          <a:prstGeom prst="curvedConnector3">
            <a:avLst/>
          </a:prstGeom>
          <a:ln w="38100">
            <a:solidFill>
              <a:srgbClr val="45ADC4">
                <a:alpha val="23137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F1819F4-F1F8-5844-A949-FB0A963E4B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19256" y="4911554"/>
            <a:ext cx="1314273" cy="504064"/>
          </a:xfrm>
          <a:prstGeom prst="curvedConnector3">
            <a:avLst/>
          </a:prstGeom>
          <a:ln w="38100">
            <a:solidFill>
              <a:srgbClr val="45ADC4">
                <a:alpha val="23137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F965291B-9990-584F-909D-72CD9F2B8A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62931" y="3472206"/>
            <a:ext cx="1427640" cy="640840"/>
          </a:xfrm>
          <a:prstGeom prst="curvedConnector3">
            <a:avLst/>
          </a:prstGeom>
          <a:ln w="38100">
            <a:solidFill>
              <a:srgbClr val="45ADC4">
                <a:alpha val="23137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CF47023E-A297-4B45-93DC-C818524C3B06}"/>
              </a:ext>
            </a:extLst>
          </p:cNvPr>
          <p:cNvCxnSpPr>
            <a:cxnSpLocks/>
          </p:cNvCxnSpPr>
          <p:nvPr/>
        </p:nvCxnSpPr>
        <p:spPr>
          <a:xfrm flipV="1">
            <a:off x="5108490" y="2521631"/>
            <a:ext cx="2370278" cy="453652"/>
          </a:xfrm>
          <a:prstGeom prst="curvedConnector3">
            <a:avLst/>
          </a:prstGeom>
          <a:ln w="38100">
            <a:solidFill>
              <a:srgbClr val="45ADC4">
                <a:alpha val="23137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6BA99FAD-7881-364B-810B-E17023CA60C8}"/>
              </a:ext>
            </a:extLst>
          </p:cNvPr>
          <p:cNvCxnSpPr>
            <a:cxnSpLocks/>
          </p:cNvCxnSpPr>
          <p:nvPr/>
        </p:nvCxnSpPr>
        <p:spPr>
          <a:xfrm rot="5400000">
            <a:off x="8990097" y="4094408"/>
            <a:ext cx="1518042" cy="1356228"/>
          </a:xfrm>
          <a:prstGeom prst="curvedConnector3">
            <a:avLst>
              <a:gd name="adj1" fmla="val 50000"/>
            </a:avLst>
          </a:prstGeom>
          <a:ln w="38100">
            <a:solidFill>
              <a:srgbClr val="45ADC4">
                <a:alpha val="23137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8EEED53F-9C8A-D64B-BBDB-B90543AC8ADA}"/>
              </a:ext>
            </a:extLst>
          </p:cNvPr>
          <p:cNvCxnSpPr>
            <a:cxnSpLocks/>
          </p:cNvCxnSpPr>
          <p:nvPr/>
        </p:nvCxnSpPr>
        <p:spPr>
          <a:xfrm>
            <a:off x="7388668" y="2481076"/>
            <a:ext cx="1912788" cy="110241"/>
          </a:xfrm>
          <a:prstGeom prst="curvedConnector3">
            <a:avLst>
              <a:gd name="adj1" fmla="val 50000"/>
            </a:avLst>
          </a:prstGeom>
          <a:ln w="38100">
            <a:solidFill>
              <a:srgbClr val="45ADC4">
                <a:alpha val="23137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>
            <a:extLst>
              <a:ext uri="{FF2B5EF4-FFF2-40B4-BE49-F238E27FC236}">
                <a16:creationId xmlns:a16="http://schemas.microsoft.com/office/drawing/2014/main" id="{451BFAD4-D3F7-9241-B071-FA4EC675FF4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47616" y="2865144"/>
            <a:ext cx="1532425" cy="984770"/>
          </a:xfrm>
          <a:prstGeom prst="curvedConnector3">
            <a:avLst>
              <a:gd name="adj1" fmla="val 50000"/>
            </a:avLst>
          </a:prstGeom>
          <a:ln w="38100">
            <a:solidFill>
              <a:srgbClr val="45ADC4">
                <a:alpha val="23137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Striped Right Arrow 110">
            <a:extLst>
              <a:ext uri="{FF2B5EF4-FFF2-40B4-BE49-F238E27FC236}">
                <a16:creationId xmlns:a16="http://schemas.microsoft.com/office/drawing/2014/main" id="{C4FB7477-434F-B646-A4E9-944E8C00EB3F}"/>
              </a:ext>
            </a:extLst>
          </p:cNvPr>
          <p:cNvSpPr/>
          <p:nvPr/>
        </p:nvSpPr>
        <p:spPr>
          <a:xfrm>
            <a:off x="4037594" y="5645276"/>
            <a:ext cx="334512" cy="271463"/>
          </a:xfrm>
          <a:prstGeom prst="striped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Striped Right Arrow 111">
            <a:extLst>
              <a:ext uri="{FF2B5EF4-FFF2-40B4-BE49-F238E27FC236}">
                <a16:creationId xmlns:a16="http://schemas.microsoft.com/office/drawing/2014/main" id="{5A9A4262-1D5F-D949-BC6C-E444F3D5AC05}"/>
              </a:ext>
            </a:extLst>
          </p:cNvPr>
          <p:cNvSpPr/>
          <p:nvPr/>
        </p:nvSpPr>
        <p:spPr>
          <a:xfrm>
            <a:off x="7805277" y="2385899"/>
            <a:ext cx="334512" cy="271463"/>
          </a:xfrm>
          <a:prstGeom prst="striped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68D03F7F-E238-784F-90F2-21764E3C1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08" y="2097270"/>
            <a:ext cx="926982" cy="92698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5A5C2B23-23B2-614B-A4CC-CF611F93E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750858">
            <a:off x="3320787" y="3148571"/>
            <a:ext cx="561655" cy="561655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3D519466-2E63-6743-A42A-E26749071E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2443" y="3958053"/>
            <a:ext cx="1658388" cy="1243894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B41F90D3-1257-D746-A352-D32BF1238C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370" y="5141818"/>
            <a:ext cx="1552032" cy="676104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C258FF6A-B201-E448-A783-39E0CC87E4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094" b="90000" l="1094" r="9796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8145" y="5478103"/>
            <a:ext cx="756436" cy="756436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711569A0-B944-AA44-92DA-789709F77D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5571" y="5232235"/>
            <a:ext cx="988481" cy="988481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597B9B08-37D6-CD4B-A50C-614F8F32CF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36901" y="5227545"/>
            <a:ext cx="687913" cy="687913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2E208C21-3116-3941-B2A3-6052EF59B9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5550" y="3507964"/>
            <a:ext cx="642009" cy="642009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B3DBA845-B49B-5546-8E07-D63C4C3C88E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25789" y="2132763"/>
            <a:ext cx="506272" cy="506272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069AB76-5658-7142-A70C-F69B6002064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01944" y="3733286"/>
            <a:ext cx="706337" cy="706337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E25684F-2E59-DD40-AACB-7DC61BD0D1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84323" y="4868876"/>
            <a:ext cx="1658388" cy="124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07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58F6D7-1D6B-5F47-9B5A-AFFC5602B4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99"/>
          <a:stretch/>
        </p:blipFill>
        <p:spPr>
          <a:xfrm>
            <a:off x="3877" y="1742"/>
            <a:ext cx="12207488" cy="6875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9E8800-4FBC-2B43-9168-CF1E8205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8052" y="0"/>
            <a:ext cx="1247896" cy="936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2C5F193-CA9E-044D-BE72-E65171412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075" y="1080072"/>
            <a:ext cx="3358854" cy="589272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ED36DAE-434E-194A-A558-F384EA24B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417" y="1102312"/>
            <a:ext cx="3358854" cy="5892726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553CB994-D0CC-EF49-9F1B-E93D78944664}"/>
              </a:ext>
            </a:extLst>
          </p:cNvPr>
          <p:cNvSpPr/>
          <p:nvPr/>
        </p:nvSpPr>
        <p:spPr>
          <a:xfrm>
            <a:off x="-15488" y="3656116"/>
            <a:ext cx="1104348" cy="3219125"/>
          </a:xfrm>
          <a:prstGeom prst="rtTriangle">
            <a:avLst/>
          </a:prstGeom>
          <a:solidFill>
            <a:srgbClr val="71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7C9597-87A5-3B47-A870-3A12F7F44975}"/>
              </a:ext>
            </a:extLst>
          </p:cNvPr>
          <p:cNvCxnSpPr>
            <a:cxnSpLocks/>
          </p:cNvCxnSpPr>
          <p:nvPr/>
        </p:nvCxnSpPr>
        <p:spPr>
          <a:xfrm flipH="1">
            <a:off x="543660" y="934929"/>
            <a:ext cx="1166037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C08E57A-C212-0649-BB65-FD2D8CEDEE10}"/>
              </a:ext>
            </a:extLst>
          </p:cNvPr>
          <p:cNvSpPr/>
          <p:nvPr/>
        </p:nvSpPr>
        <p:spPr>
          <a:xfrm>
            <a:off x="584257" y="133350"/>
            <a:ext cx="7043791" cy="801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SKILLIT Skills Browser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Helvetica Light" panose="020B04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80CECD-2F07-D34E-8398-506746E50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758" y="1115865"/>
            <a:ext cx="3358854" cy="58927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13AC949-EF66-9A4D-A60A-FD20F5379151}"/>
              </a:ext>
            </a:extLst>
          </p:cNvPr>
          <p:cNvSpPr/>
          <p:nvPr/>
        </p:nvSpPr>
        <p:spPr>
          <a:xfrm>
            <a:off x="2045617" y="1745935"/>
            <a:ext cx="2281285" cy="4070403"/>
          </a:xfrm>
          <a:prstGeom prst="rect">
            <a:avLst/>
          </a:prstGeom>
          <a:solidFill>
            <a:srgbClr val="293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SKILLIT Skills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1F6BDB7-1F29-134C-972C-94AE838FD42A}"/>
              </a:ext>
            </a:extLst>
          </p:cNvPr>
          <p:cNvSpPr/>
          <p:nvPr/>
        </p:nvSpPr>
        <p:spPr>
          <a:xfrm>
            <a:off x="5565864" y="1745935"/>
            <a:ext cx="2281285" cy="4070403"/>
          </a:xfrm>
          <a:prstGeom prst="rect">
            <a:avLst/>
          </a:prstGeom>
          <a:solidFill>
            <a:srgbClr val="293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SKILLIT Skills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935CE5-DEA6-B941-8817-1C33A2FAD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99"/>
          <a:stretch/>
        </p:blipFill>
        <p:spPr>
          <a:xfrm>
            <a:off x="2045617" y="2198446"/>
            <a:ext cx="2281285" cy="36178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FA6504-9CD4-3A46-8BE7-4E8F3651A30C}"/>
              </a:ext>
            </a:extLst>
          </p:cNvPr>
          <p:cNvSpPr/>
          <p:nvPr/>
        </p:nvSpPr>
        <p:spPr>
          <a:xfrm>
            <a:off x="2058362" y="5462128"/>
            <a:ext cx="2268539" cy="354210"/>
          </a:xfrm>
          <a:prstGeom prst="rect">
            <a:avLst/>
          </a:prstGeom>
          <a:solidFill>
            <a:srgbClr val="40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1CD9352E-C98E-6E4F-9874-9696FDE60621}"/>
              </a:ext>
            </a:extLst>
          </p:cNvPr>
          <p:cNvSpPr/>
          <p:nvPr/>
        </p:nvSpPr>
        <p:spPr>
          <a:xfrm rot="5400000" flipH="1">
            <a:off x="4028463" y="1829326"/>
            <a:ext cx="186570" cy="211171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B95449C-6F22-A64B-BD63-31E2E4485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99"/>
          <a:stretch/>
        </p:blipFill>
        <p:spPr>
          <a:xfrm>
            <a:off x="2045615" y="2102177"/>
            <a:ext cx="2281285" cy="328241"/>
          </a:xfrm>
          <a:prstGeom prst="rect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1A02EF-80BB-DA45-AFE4-9A1794C08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99"/>
          <a:stretch/>
        </p:blipFill>
        <p:spPr>
          <a:xfrm>
            <a:off x="2045615" y="2430419"/>
            <a:ext cx="2281285" cy="318909"/>
          </a:xfrm>
          <a:prstGeom prst="rect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F7BF51-7484-AD43-B16D-8EE4082C2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99"/>
          <a:stretch/>
        </p:blipFill>
        <p:spPr>
          <a:xfrm>
            <a:off x="2045615" y="2756356"/>
            <a:ext cx="2281285" cy="324417"/>
          </a:xfrm>
          <a:prstGeom prst="rect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3B38D6-486F-F447-97C7-7631B04AE4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99"/>
          <a:stretch/>
        </p:blipFill>
        <p:spPr>
          <a:xfrm>
            <a:off x="2045615" y="3087801"/>
            <a:ext cx="2281285" cy="322734"/>
          </a:xfrm>
          <a:prstGeom prst="rect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48027B-C15B-A845-852E-0EEE3F492182}"/>
              </a:ext>
            </a:extLst>
          </p:cNvPr>
          <p:cNvSpPr txBox="1"/>
          <p:nvPr/>
        </p:nvSpPr>
        <p:spPr>
          <a:xfrm>
            <a:off x="2431514" y="3102399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Light" panose="020B0403020202020204" pitchFamily="34" charset="0"/>
              </a:rPr>
              <a:t>Settings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5CEE02-504F-8547-AF74-89FA321DEF75}"/>
              </a:ext>
            </a:extLst>
          </p:cNvPr>
          <p:cNvSpPr txBox="1"/>
          <p:nvPr/>
        </p:nvSpPr>
        <p:spPr>
          <a:xfrm>
            <a:off x="2431514" y="2800291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Light" panose="020B0403020202020204" pitchFamily="34" charset="0"/>
              </a:rPr>
              <a:t>My Profile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0EB2E1-BFEB-C34F-906F-E5B1B3F796A4}"/>
              </a:ext>
            </a:extLst>
          </p:cNvPr>
          <p:cNvSpPr txBox="1"/>
          <p:nvPr/>
        </p:nvSpPr>
        <p:spPr>
          <a:xfrm>
            <a:off x="3147095" y="5500733"/>
            <a:ext cx="108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panose="020B0403020202020204" pitchFamily="34" charset="0"/>
              </a:rPr>
              <a:t>Browse Skills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EE5663-4EC2-4E45-A207-BCB90370306E}"/>
              </a:ext>
            </a:extLst>
          </p:cNvPr>
          <p:cNvSpPr txBox="1"/>
          <p:nvPr/>
        </p:nvSpPr>
        <p:spPr>
          <a:xfrm>
            <a:off x="2139981" y="5507761"/>
            <a:ext cx="793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Light" panose="020B0403020202020204" pitchFamily="34" charset="0"/>
              </a:rPr>
              <a:t>My Skills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81A296-AF08-464A-B426-802A98A90C11}"/>
              </a:ext>
            </a:extLst>
          </p:cNvPr>
          <p:cNvSpPr txBox="1"/>
          <p:nvPr/>
        </p:nvSpPr>
        <p:spPr>
          <a:xfrm>
            <a:off x="2431514" y="2471023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Light" panose="020B0403020202020204" pitchFamily="34" charset="0"/>
              </a:rPr>
              <a:t>SKILLIT Events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12BAB1-750B-BC49-A401-D081A936DBCD}"/>
              </a:ext>
            </a:extLst>
          </p:cNvPr>
          <p:cNvSpPr txBox="1"/>
          <p:nvPr/>
        </p:nvSpPr>
        <p:spPr>
          <a:xfrm>
            <a:off x="2431514" y="2150808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Light" panose="020B0403020202020204" pitchFamily="34" charset="0"/>
              </a:rPr>
              <a:t>SKILLIT Careers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09121A1-A565-5F43-AD15-E98C41F3C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99"/>
          <a:stretch/>
        </p:blipFill>
        <p:spPr>
          <a:xfrm>
            <a:off x="5573758" y="2198446"/>
            <a:ext cx="2281285" cy="361789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113995D-E41A-F745-AB5E-B37C2A4DCC4D}"/>
              </a:ext>
            </a:extLst>
          </p:cNvPr>
          <p:cNvSpPr/>
          <p:nvPr/>
        </p:nvSpPr>
        <p:spPr>
          <a:xfrm>
            <a:off x="5586503" y="5462128"/>
            <a:ext cx="2268539" cy="354210"/>
          </a:xfrm>
          <a:prstGeom prst="rect">
            <a:avLst/>
          </a:prstGeom>
          <a:solidFill>
            <a:srgbClr val="40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B076E8F0-5F50-974B-AD43-E48904AF7F1D}"/>
              </a:ext>
            </a:extLst>
          </p:cNvPr>
          <p:cNvSpPr/>
          <p:nvPr/>
        </p:nvSpPr>
        <p:spPr>
          <a:xfrm rot="16200000" flipH="1">
            <a:off x="7556604" y="1829326"/>
            <a:ext cx="186570" cy="211171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1AA8B2B-C6A5-3D40-8BB4-D323DB93B8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99"/>
          <a:stretch/>
        </p:blipFill>
        <p:spPr>
          <a:xfrm>
            <a:off x="5573756" y="2102177"/>
            <a:ext cx="2281285" cy="328241"/>
          </a:xfrm>
          <a:prstGeom prst="rect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715C27B-27ED-CC42-BC82-FF2CC11F5F71}"/>
              </a:ext>
            </a:extLst>
          </p:cNvPr>
          <p:cNvSpPr txBox="1"/>
          <p:nvPr/>
        </p:nvSpPr>
        <p:spPr>
          <a:xfrm>
            <a:off x="6675236" y="5500733"/>
            <a:ext cx="108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panose="020B0403020202020204" pitchFamily="34" charset="0"/>
              </a:rPr>
              <a:t>Browse Skills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A114D3-8109-3F4B-8DA5-591C4B3651F5}"/>
              </a:ext>
            </a:extLst>
          </p:cNvPr>
          <p:cNvSpPr txBox="1"/>
          <p:nvPr/>
        </p:nvSpPr>
        <p:spPr>
          <a:xfrm>
            <a:off x="5668122" y="5507761"/>
            <a:ext cx="793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Light" panose="020B0403020202020204" pitchFamily="34" charset="0"/>
              </a:rPr>
              <a:t>My Skills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351241-38DA-B54F-8FEA-AD193DC77913}"/>
              </a:ext>
            </a:extLst>
          </p:cNvPr>
          <p:cNvSpPr txBox="1"/>
          <p:nvPr/>
        </p:nvSpPr>
        <p:spPr>
          <a:xfrm>
            <a:off x="5594346" y="2127797"/>
            <a:ext cx="1792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Light" panose="020B0403020202020204" pitchFamily="34" charset="0"/>
              </a:rPr>
              <a:t>Completed Modules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C443D44-7EE9-5F44-A5FB-090B4AED9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99"/>
          <a:stretch/>
        </p:blipFill>
        <p:spPr>
          <a:xfrm>
            <a:off x="5573756" y="3461603"/>
            <a:ext cx="2281285" cy="328241"/>
          </a:xfrm>
          <a:prstGeom prst="rect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47B716B-3D95-F64C-B9E4-7239F55BF512}"/>
              </a:ext>
            </a:extLst>
          </p:cNvPr>
          <p:cNvSpPr txBox="1"/>
          <p:nvPr/>
        </p:nvSpPr>
        <p:spPr>
          <a:xfrm>
            <a:off x="5594346" y="3505153"/>
            <a:ext cx="1792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Light" panose="020B0403020202020204" pitchFamily="34" charset="0"/>
              </a:rPr>
              <a:t>In Progress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78A7916-A348-0D4C-886B-9A26BAFEBD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3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99"/>
          <a:stretch/>
        </p:blipFill>
        <p:spPr>
          <a:xfrm>
            <a:off x="5573756" y="3816295"/>
            <a:ext cx="2278224" cy="328241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FB9154F-7E6B-F841-B99F-2B38C99C6347}"/>
              </a:ext>
            </a:extLst>
          </p:cNvPr>
          <p:cNvSpPr txBox="1"/>
          <p:nvPr/>
        </p:nvSpPr>
        <p:spPr>
          <a:xfrm>
            <a:off x="5591285" y="3841915"/>
            <a:ext cx="1792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 Light" panose="020B0403020202020204" pitchFamily="34" charset="0"/>
              </a:rPr>
              <a:t>Sawing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DBD0665-4A5F-0543-A925-0FEA3D704072}"/>
              </a:ext>
            </a:extLst>
          </p:cNvPr>
          <p:cNvSpPr/>
          <p:nvPr/>
        </p:nvSpPr>
        <p:spPr>
          <a:xfrm>
            <a:off x="7175073" y="3864566"/>
            <a:ext cx="633445" cy="234859"/>
          </a:xfrm>
          <a:prstGeom prst="rect">
            <a:avLst/>
          </a:prstGeom>
          <a:solidFill>
            <a:srgbClr val="40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7E47FD7-85AF-5748-931B-8682A3FEB1FD}"/>
              </a:ext>
            </a:extLst>
          </p:cNvPr>
          <p:cNvSpPr/>
          <p:nvPr/>
        </p:nvSpPr>
        <p:spPr>
          <a:xfrm>
            <a:off x="9001759" y="1736508"/>
            <a:ext cx="2281285" cy="4070403"/>
          </a:xfrm>
          <a:prstGeom prst="rect">
            <a:avLst/>
          </a:prstGeom>
          <a:solidFill>
            <a:srgbClr val="293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SKILLIT Skills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62EB70-7044-254B-B485-715BCDBFA060}"/>
              </a:ext>
            </a:extLst>
          </p:cNvPr>
          <p:cNvSpPr txBox="1"/>
          <p:nvPr/>
        </p:nvSpPr>
        <p:spPr>
          <a:xfrm>
            <a:off x="7128387" y="3851595"/>
            <a:ext cx="793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 Light" panose="020B0403020202020204" pitchFamily="34" charset="0"/>
              </a:rPr>
              <a:t>Launch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B1C3B1A-03A5-874C-AACE-25AEDB5C0E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3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99"/>
          <a:stretch/>
        </p:blipFill>
        <p:spPr>
          <a:xfrm>
            <a:off x="5584769" y="4138328"/>
            <a:ext cx="2267211" cy="328241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98CE5B5-5A9C-E746-A620-4E7C7455EA16}"/>
              </a:ext>
            </a:extLst>
          </p:cNvPr>
          <p:cNvSpPr txBox="1"/>
          <p:nvPr/>
        </p:nvSpPr>
        <p:spPr>
          <a:xfrm>
            <a:off x="5584769" y="4175935"/>
            <a:ext cx="1431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 Light" panose="020B0403020202020204" pitchFamily="34" charset="0"/>
              </a:rPr>
              <a:t>Welding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AE6EF3A-1356-0547-834D-8EB2626630BC}"/>
              </a:ext>
            </a:extLst>
          </p:cNvPr>
          <p:cNvSpPr/>
          <p:nvPr/>
        </p:nvSpPr>
        <p:spPr>
          <a:xfrm>
            <a:off x="7168557" y="4179668"/>
            <a:ext cx="633445" cy="234859"/>
          </a:xfrm>
          <a:prstGeom prst="rect">
            <a:avLst/>
          </a:prstGeom>
          <a:solidFill>
            <a:srgbClr val="40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2B39C0-49BA-2E4A-9418-2231BC1E9C56}"/>
              </a:ext>
            </a:extLst>
          </p:cNvPr>
          <p:cNvSpPr txBox="1"/>
          <p:nvPr/>
        </p:nvSpPr>
        <p:spPr>
          <a:xfrm>
            <a:off x="7121871" y="4166697"/>
            <a:ext cx="633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 Light" panose="020B0403020202020204" pitchFamily="34" charset="0"/>
              </a:rPr>
              <a:t>Launch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0CAF0B4-A9FC-5B46-B1D3-91CE10B0A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99"/>
          <a:stretch/>
        </p:blipFill>
        <p:spPr>
          <a:xfrm>
            <a:off x="9015416" y="2176206"/>
            <a:ext cx="2281285" cy="3617891"/>
          </a:xfrm>
          <a:prstGeom prst="rect">
            <a:avLst/>
          </a:prstGeom>
        </p:spPr>
      </p:pic>
      <p:sp>
        <p:nvSpPr>
          <p:cNvPr id="61" name="Chevron 60">
            <a:extLst>
              <a:ext uri="{FF2B5EF4-FFF2-40B4-BE49-F238E27FC236}">
                <a16:creationId xmlns:a16="http://schemas.microsoft.com/office/drawing/2014/main" id="{DBFEFA49-8DD5-AF4C-8F29-AE615EB9B419}"/>
              </a:ext>
            </a:extLst>
          </p:cNvPr>
          <p:cNvSpPr/>
          <p:nvPr/>
        </p:nvSpPr>
        <p:spPr>
          <a:xfrm rot="16200000" flipH="1">
            <a:off x="10998262" y="1807086"/>
            <a:ext cx="186570" cy="211171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6F10F4F-E84E-5944-B7C6-8632C30B0C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99"/>
          <a:stretch/>
        </p:blipFill>
        <p:spPr>
          <a:xfrm>
            <a:off x="9015414" y="2079937"/>
            <a:ext cx="2281285" cy="328241"/>
          </a:xfrm>
          <a:prstGeom prst="rect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3D6F01D-3280-D541-923D-368F137B31E8}"/>
              </a:ext>
            </a:extLst>
          </p:cNvPr>
          <p:cNvSpPr txBox="1"/>
          <p:nvPr/>
        </p:nvSpPr>
        <p:spPr>
          <a:xfrm>
            <a:off x="9036004" y="2105557"/>
            <a:ext cx="1792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Light" panose="020B0403020202020204" pitchFamily="34" charset="0"/>
              </a:rPr>
              <a:t>Recommended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043C930-56B6-9849-A024-C49BE758EE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99"/>
          <a:stretch/>
        </p:blipFill>
        <p:spPr>
          <a:xfrm>
            <a:off x="9015414" y="3439363"/>
            <a:ext cx="2281285" cy="328241"/>
          </a:xfrm>
          <a:prstGeom prst="rect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BA2888B-385D-3248-8574-CEECC6BB6DF0}"/>
              </a:ext>
            </a:extLst>
          </p:cNvPr>
          <p:cNvSpPr txBox="1"/>
          <p:nvPr/>
        </p:nvSpPr>
        <p:spPr>
          <a:xfrm>
            <a:off x="9036004" y="3482913"/>
            <a:ext cx="1792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Light" panose="020B0403020202020204" pitchFamily="34" charset="0"/>
              </a:rPr>
              <a:t>Carpentry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C1014301-BE94-BD4F-9DF0-ECBC1B5610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3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99"/>
          <a:stretch/>
        </p:blipFill>
        <p:spPr>
          <a:xfrm>
            <a:off x="9015414" y="3794055"/>
            <a:ext cx="2278224" cy="328241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35B7F86-001D-F04A-B8AB-996BC0DD7835}"/>
              </a:ext>
            </a:extLst>
          </p:cNvPr>
          <p:cNvSpPr txBox="1"/>
          <p:nvPr/>
        </p:nvSpPr>
        <p:spPr>
          <a:xfrm>
            <a:off x="9267210" y="3819675"/>
            <a:ext cx="1009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 Light" panose="020B0403020202020204" pitchFamily="34" charset="0"/>
              </a:rPr>
              <a:t>Sawing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E69B4C2-4C32-5A46-896D-C5BCE7A2D250}"/>
              </a:ext>
            </a:extLst>
          </p:cNvPr>
          <p:cNvSpPr/>
          <p:nvPr/>
        </p:nvSpPr>
        <p:spPr>
          <a:xfrm>
            <a:off x="10616731" y="3842326"/>
            <a:ext cx="633445" cy="234859"/>
          </a:xfrm>
          <a:prstGeom prst="rect">
            <a:avLst/>
          </a:prstGeom>
          <a:solidFill>
            <a:srgbClr val="40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4B06A24-B58D-8342-B8EF-9EEB1C0D8A92}"/>
              </a:ext>
            </a:extLst>
          </p:cNvPr>
          <p:cNvSpPr txBox="1"/>
          <p:nvPr/>
        </p:nvSpPr>
        <p:spPr>
          <a:xfrm>
            <a:off x="10570045" y="3829355"/>
            <a:ext cx="793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 Light" panose="020B0403020202020204" pitchFamily="34" charset="0"/>
              </a:rPr>
              <a:t>Launch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E7486D8-16B3-6048-86F9-96B0459454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3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99"/>
          <a:stretch/>
        </p:blipFill>
        <p:spPr>
          <a:xfrm>
            <a:off x="9026427" y="4116088"/>
            <a:ext cx="2267211" cy="328241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E99AC5E2-9F92-9C40-991C-D29BD8FABE01}"/>
              </a:ext>
            </a:extLst>
          </p:cNvPr>
          <p:cNvSpPr txBox="1"/>
          <p:nvPr/>
        </p:nvSpPr>
        <p:spPr>
          <a:xfrm>
            <a:off x="9260694" y="4153695"/>
            <a:ext cx="1431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 Light" panose="020B0403020202020204" pitchFamily="34" charset="0"/>
              </a:rPr>
              <a:t>Welding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5CA6AF3-9058-F044-9C57-EDE6F749A229}"/>
              </a:ext>
            </a:extLst>
          </p:cNvPr>
          <p:cNvSpPr/>
          <p:nvPr/>
        </p:nvSpPr>
        <p:spPr>
          <a:xfrm>
            <a:off x="10610215" y="4157428"/>
            <a:ext cx="633445" cy="234859"/>
          </a:xfrm>
          <a:prstGeom prst="rect">
            <a:avLst/>
          </a:prstGeom>
          <a:solidFill>
            <a:srgbClr val="40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53A1C63-7A7E-DC47-8255-216DF07767C0}"/>
              </a:ext>
            </a:extLst>
          </p:cNvPr>
          <p:cNvSpPr txBox="1"/>
          <p:nvPr/>
        </p:nvSpPr>
        <p:spPr>
          <a:xfrm>
            <a:off x="10563529" y="4144457"/>
            <a:ext cx="633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 Light" panose="020B0403020202020204" pitchFamily="34" charset="0"/>
              </a:rPr>
              <a:t>Launch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DD6FA71C-4A83-544E-AAB2-C9A30D885B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89782" b="86343"/>
          <a:stretch/>
        </p:blipFill>
        <p:spPr>
          <a:xfrm>
            <a:off x="10946022" y="0"/>
            <a:ext cx="541128" cy="934929"/>
          </a:xfrm>
          <a:prstGeom prst="rtTriangle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81E6D43E-D2C0-7948-9615-DF2DEF862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956" y="3878734"/>
            <a:ext cx="232203" cy="20468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9EE502E-FB8F-D14A-A4CB-39971C15A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7415" y="3809333"/>
            <a:ext cx="232203" cy="204686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E792106E-8A6B-E048-B9A5-639EF71B0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9179" y="4181355"/>
            <a:ext cx="169684" cy="2595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AEA075B-8299-794B-9C5C-3D113B2B38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0832" y="4159161"/>
            <a:ext cx="169684" cy="25954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DF7DDF8D-04C2-964F-8D3A-E725E0A81C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99"/>
          <a:stretch/>
        </p:blipFill>
        <p:spPr>
          <a:xfrm>
            <a:off x="9012353" y="4559377"/>
            <a:ext cx="2281285" cy="328241"/>
          </a:xfrm>
          <a:prstGeom prst="rect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FAA6DA8E-383A-C348-831C-1E330C96B72B}"/>
              </a:ext>
            </a:extLst>
          </p:cNvPr>
          <p:cNvSpPr txBox="1"/>
          <p:nvPr/>
        </p:nvSpPr>
        <p:spPr>
          <a:xfrm>
            <a:off x="9032943" y="4602927"/>
            <a:ext cx="1792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Light" panose="020B0403020202020204" pitchFamily="34" charset="0"/>
              </a:rPr>
              <a:t>Programming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A9F8C007-6358-F84C-812A-AC77671A5E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3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99"/>
          <a:stretch/>
        </p:blipFill>
        <p:spPr>
          <a:xfrm>
            <a:off x="9012353" y="4914069"/>
            <a:ext cx="2278224" cy="328241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39661B66-4A33-8547-A2F2-15A4414912B1}"/>
              </a:ext>
            </a:extLst>
          </p:cNvPr>
          <p:cNvSpPr txBox="1"/>
          <p:nvPr/>
        </p:nvSpPr>
        <p:spPr>
          <a:xfrm>
            <a:off x="9264149" y="4939689"/>
            <a:ext cx="1009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 Light" panose="020B0403020202020204" pitchFamily="34" charset="0"/>
              </a:rPr>
              <a:t>C#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7D6AC7F-2F38-4145-9051-F5DE6EDE205F}"/>
              </a:ext>
            </a:extLst>
          </p:cNvPr>
          <p:cNvSpPr/>
          <p:nvPr/>
        </p:nvSpPr>
        <p:spPr>
          <a:xfrm>
            <a:off x="10613670" y="4962340"/>
            <a:ext cx="633445" cy="234859"/>
          </a:xfrm>
          <a:prstGeom prst="rect">
            <a:avLst/>
          </a:prstGeom>
          <a:solidFill>
            <a:srgbClr val="40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5DFF47-1800-A347-B042-0FAEA36B3C44}"/>
              </a:ext>
            </a:extLst>
          </p:cNvPr>
          <p:cNvSpPr txBox="1"/>
          <p:nvPr/>
        </p:nvSpPr>
        <p:spPr>
          <a:xfrm>
            <a:off x="10566984" y="4949369"/>
            <a:ext cx="7933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 Light" panose="020B0403020202020204" pitchFamily="34" charset="0"/>
              </a:rPr>
              <a:t>Launch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1AB631E5-8165-D841-9E51-573149E9B8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3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99"/>
          <a:stretch/>
        </p:blipFill>
        <p:spPr>
          <a:xfrm>
            <a:off x="9023366" y="5236102"/>
            <a:ext cx="2267211" cy="328241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752034A5-D7C6-B44B-A1C7-76C0CEFB42BC}"/>
              </a:ext>
            </a:extLst>
          </p:cNvPr>
          <p:cNvSpPr txBox="1"/>
          <p:nvPr/>
        </p:nvSpPr>
        <p:spPr>
          <a:xfrm>
            <a:off x="9257633" y="5273709"/>
            <a:ext cx="1431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 Light" panose="020B0403020202020204" pitchFamily="34" charset="0"/>
              </a:rPr>
              <a:t>Java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D110D31-14CB-B147-B0E1-08240B38F944}"/>
              </a:ext>
            </a:extLst>
          </p:cNvPr>
          <p:cNvSpPr/>
          <p:nvPr/>
        </p:nvSpPr>
        <p:spPr>
          <a:xfrm>
            <a:off x="10607154" y="5277442"/>
            <a:ext cx="633445" cy="234859"/>
          </a:xfrm>
          <a:prstGeom prst="rect">
            <a:avLst/>
          </a:prstGeom>
          <a:solidFill>
            <a:srgbClr val="40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93E26B2-3C6D-8246-A100-2EA842EBE322}"/>
              </a:ext>
            </a:extLst>
          </p:cNvPr>
          <p:cNvSpPr txBox="1"/>
          <p:nvPr/>
        </p:nvSpPr>
        <p:spPr>
          <a:xfrm>
            <a:off x="10560468" y="5264471"/>
            <a:ext cx="633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Helvetica Light" panose="020B0403020202020204" pitchFamily="34" charset="0"/>
              </a:rPr>
              <a:t>Launch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01BEB16B-735E-6641-843D-7486FF83E9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4354" y="4929347"/>
            <a:ext cx="232203" cy="20468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12909FF-77EF-0B45-A26F-189B12D520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7771" y="5279175"/>
            <a:ext cx="169684" cy="259548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87000726-2739-0D45-AFA5-2358831461F1}"/>
              </a:ext>
            </a:extLst>
          </p:cNvPr>
          <p:cNvSpPr/>
          <p:nvPr/>
        </p:nvSpPr>
        <p:spPr>
          <a:xfrm>
            <a:off x="9028161" y="5439888"/>
            <a:ext cx="2268539" cy="354210"/>
          </a:xfrm>
          <a:prstGeom prst="rect">
            <a:avLst/>
          </a:prstGeom>
          <a:solidFill>
            <a:srgbClr val="40C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86A031-B0D3-0B48-A761-7C4AF841564A}"/>
              </a:ext>
            </a:extLst>
          </p:cNvPr>
          <p:cNvSpPr txBox="1"/>
          <p:nvPr/>
        </p:nvSpPr>
        <p:spPr>
          <a:xfrm>
            <a:off x="10116894" y="5478493"/>
            <a:ext cx="1080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Light" panose="020B0403020202020204" pitchFamily="34" charset="0"/>
              </a:rPr>
              <a:t>Browse Skills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6F25A65-6962-334D-97A7-E7FF466A73A1}"/>
              </a:ext>
            </a:extLst>
          </p:cNvPr>
          <p:cNvSpPr txBox="1"/>
          <p:nvPr/>
        </p:nvSpPr>
        <p:spPr>
          <a:xfrm>
            <a:off x="9109780" y="5485521"/>
            <a:ext cx="793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 panose="020B0403020202020204" pitchFamily="34" charset="0"/>
              </a:rPr>
              <a:t>My Skills</a:t>
            </a:r>
          </a:p>
        </p:txBody>
      </p:sp>
    </p:spTree>
    <p:extLst>
      <p:ext uri="{BB962C8B-B14F-4D97-AF65-F5344CB8AC3E}">
        <p14:creationId xmlns:p14="http://schemas.microsoft.com/office/powerpoint/2010/main" val="24465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58F6D7-1D6B-5F47-9B5A-AFFC5602B4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99"/>
          <a:stretch/>
        </p:blipFill>
        <p:spPr>
          <a:xfrm>
            <a:off x="-15488" y="3203"/>
            <a:ext cx="12207488" cy="6875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9E8800-4FBC-2B43-9168-CF1E82059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8052" y="0"/>
            <a:ext cx="1247896" cy="936000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553CB994-D0CC-EF49-9F1B-E93D78944664}"/>
              </a:ext>
            </a:extLst>
          </p:cNvPr>
          <p:cNvSpPr/>
          <p:nvPr/>
        </p:nvSpPr>
        <p:spPr>
          <a:xfrm>
            <a:off x="-15488" y="3656116"/>
            <a:ext cx="1104348" cy="3219125"/>
          </a:xfrm>
          <a:prstGeom prst="rtTriangle">
            <a:avLst/>
          </a:prstGeom>
          <a:solidFill>
            <a:srgbClr val="71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7C9597-87A5-3B47-A870-3A12F7F44975}"/>
              </a:ext>
            </a:extLst>
          </p:cNvPr>
          <p:cNvCxnSpPr>
            <a:cxnSpLocks/>
          </p:cNvCxnSpPr>
          <p:nvPr/>
        </p:nvCxnSpPr>
        <p:spPr>
          <a:xfrm flipH="1">
            <a:off x="543660" y="934929"/>
            <a:ext cx="1166037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C08E57A-C212-0649-BB65-FD2D8CEDEE10}"/>
              </a:ext>
            </a:extLst>
          </p:cNvPr>
          <p:cNvSpPr/>
          <p:nvPr/>
        </p:nvSpPr>
        <p:spPr>
          <a:xfrm>
            <a:off x="584257" y="133350"/>
            <a:ext cx="7043791" cy="801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Sawing Skill Demo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Helvetica Light" panose="020B0403020202020204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2C5F193-CA9E-044D-BE72-E65171412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076407" y="-1120742"/>
            <a:ext cx="5449920" cy="956126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D6FA71C-4A83-544E-AAB2-C9A30D885B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89782" b="86343"/>
          <a:stretch/>
        </p:blipFill>
        <p:spPr>
          <a:xfrm>
            <a:off x="10946022" y="0"/>
            <a:ext cx="541128" cy="934929"/>
          </a:xfrm>
          <a:prstGeom prst="rtTriangle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416768-5E5D-5841-9C83-C6CD1C719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3832" y="1784633"/>
            <a:ext cx="6657007" cy="381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39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58F6D7-1D6B-5F47-9B5A-AFFC5602B4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99"/>
          <a:stretch/>
        </p:blipFill>
        <p:spPr>
          <a:xfrm>
            <a:off x="-15488" y="3203"/>
            <a:ext cx="12207488" cy="6875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9E8800-4FBC-2B43-9168-CF1E82059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8052" y="0"/>
            <a:ext cx="1247896" cy="936000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553CB994-D0CC-EF49-9F1B-E93D78944664}"/>
              </a:ext>
            </a:extLst>
          </p:cNvPr>
          <p:cNvSpPr/>
          <p:nvPr/>
        </p:nvSpPr>
        <p:spPr>
          <a:xfrm>
            <a:off x="-15488" y="3656116"/>
            <a:ext cx="1104348" cy="3219125"/>
          </a:xfrm>
          <a:prstGeom prst="rtTriangle">
            <a:avLst/>
          </a:prstGeom>
          <a:solidFill>
            <a:srgbClr val="71B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7C9597-87A5-3B47-A870-3A12F7F44975}"/>
              </a:ext>
            </a:extLst>
          </p:cNvPr>
          <p:cNvCxnSpPr>
            <a:cxnSpLocks/>
          </p:cNvCxnSpPr>
          <p:nvPr/>
        </p:nvCxnSpPr>
        <p:spPr>
          <a:xfrm flipH="1">
            <a:off x="543660" y="934929"/>
            <a:ext cx="1166037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C08E57A-C212-0649-BB65-FD2D8CEDEE10}"/>
              </a:ext>
            </a:extLst>
          </p:cNvPr>
          <p:cNvSpPr/>
          <p:nvPr/>
        </p:nvSpPr>
        <p:spPr>
          <a:xfrm>
            <a:off x="584257" y="133350"/>
            <a:ext cx="7043791" cy="801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Sawing Skill Demo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Helvetica Light" panose="020B0403020202020204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2C5F193-CA9E-044D-BE72-E65171412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076407" y="-1120742"/>
            <a:ext cx="5449920" cy="956126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D6FA71C-4A83-544E-AAB2-C9A30D885B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89782" b="86343"/>
          <a:stretch/>
        </p:blipFill>
        <p:spPr>
          <a:xfrm>
            <a:off x="10946022" y="0"/>
            <a:ext cx="541128" cy="934929"/>
          </a:xfrm>
          <a:prstGeom prst="rtTriangle">
            <a:avLst/>
          </a:prstGeom>
        </p:spPr>
      </p:pic>
      <p:pic>
        <p:nvPicPr>
          <p:cNvPr id="3" name="Saw Demo.mov">
            <a:hlinkClick r:id="" action="ppaction://media"/>
            <a:extLst>
              <a:ext uri="{FF2B5EF4-FFF2-40B4-BE49-F238E27FC236}">
                <a16:creationId xmlns:a16="http://schemas.microsoft.com/office/drawing/2014/main" id="{73F0253F-C69F-FA4C-8E96-8072B37983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33132" y="1877806"/>
            <a:ext cx="6612674" cy="368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3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4788</TotalTime>
  <Words>348</Words>
  <Application>Microsoft Macintosh PowerPoint</Application>
  <PresentationFormat>Widescreen</PresentationFormat>
  <Paragraphs>75</Paragraphs>
  <Slides>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Kohinoor Bangla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Ramnik Chudha</dc:creator>
  <cp:lastModifiedBy>Ramnik Chudha</cp:lastModifiedBy>
  <cp:revision>46</cp:revision>
  <dcterms:created xsi:type="dcterms:W3CDTF">2019-02-02T21:01:19Z</dcterms:created>
  <dcterms:modified xsi:type="dcterms:W3CDTF">2019-07-04T14:12:09Z</dcterms:modified>
</cp:coreProperties>
</file>